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9138900" cy="25520650"/>
  <p:notesSz cx="6858000" cy="9144000"/>
  <p:defaultTextStyle>
    <a:defPPr>
      <a:defRPr lang="zh-CN"/>
    </a:defPPr>
    <a:lvl1pPr marL="0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4115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8229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22344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96458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70573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44688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18802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92917" algn="l" defTabSz="1374115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82B"/>
    <a:srgbClr val="8F1324"/>
    <a:srgbClr val="D7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8" autoAdjust="0"/>
  </p:normalViewPr>
  <p:slideViewPr>
    <p:cSldViewPr snapToGrid="0" snapToObjects="1">
      <p:cViewPr varScale="1">
        <p:scale>
          <a:sx n="55" d="100"/>
          <a:sy n="55" d="100"/>
        </p:scale>
        <p:origin x="-4568" y="-112"/>
      </p:cViewPr>
      <p:guideLst>
        <p:guide orient="horz" pos="8038"/>
        <p:guide pos="60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5418" y="7927948"/>
            <a:ext cx="16268065" cy="5470398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70835" y="14461702"/>
            <a:ext cx="13397230" cy="65219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74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74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122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496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870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244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618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992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34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624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875704" y="1022014"/>
            <a:ext cx="4306253" cy="21775257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56947" y="1022014"/>
            <a:ext cx="12599776" cy="21775257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12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134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1842" y="16399381"/>
            <a:ext cx="16268065" cy="5068685"/>
          </a:xfrm>
        </p:spPr>
        <p:txBody>
          <a:bodyPr anchor="t"/>
          <a:lstStyle>
            <a:lvl1pPr algn="l">
              <a:defRPr sz="12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1842" y="10816744"/>
            <a:ext cx="16268065" cy="5582639"/>
          </a:xfrm>
        </p:spPr>
        <p:txBody>
          <a:bodyPr anchor="b"/>
          <a:lstStyle>
            <a:lvl1pPr marL="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1pPr>
            <a:lvl2pPr marL="1374115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2pPr>
            <a:lvl3pPr marL="274822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412234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549645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87057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824468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9618802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10992917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02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56947" y="5954823"/>
            <a:ext cx="8453014" cy="16842448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728943" y="5954823"/>
            <a:ext cx="8453014" cy="16842448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2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6945" y="5712609"/>
            <a:ext cx="8456340" cy="2380744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4115" indent="0">
              <a:buNone/>
              <a:defRPr sz="6000" b="1"/>
            </a:lvl2pPr>
            <a:lvl3pPr marL="2748229" indent="0">
              <a:buNone/>
              <a:defRPr sz="5400" b="1"/>
            </a:lvl3pPr>
            <a:lvl4pPr marL="4122344" indent="0">
              <a:buNone/>
              <a:defRPr sz="4800" b="1"/>
            </a:lvl4pPr>
            <a:lvl5pPr marL="5496458" indent="0">
              <a:buNone/>
              <a:defRPr sz="4800" b="1"/>
            </a:lvl5pPr>
            <a:lvl6pPr marL="6870573" indent="0">
              <a:buNone/>
              <a:defRPr sz="4800" b="1"/>
            </a:lvl6pPr>
            <a:lvl7pPr marL="8244688" indent="0">
              <a:buNone/>
              <a:defRPr sz="4800" b="1"/>
            </a:lvl7pPr>
            <a:lvl8pPr marL="9618802" indent="0">
              <a:buNone/>
              <a:defRPr sz="4800" b="1"/>
            </a:lvl8pPr>
            <a:lvl9pPr marL="10992917" indent="0">
              <a:buNone/>
              <a:defRPr sz="48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56945" y="8093354"/>
            <a:ext cx="8456340" cy="14703913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9722298" y="5712609"/>
            <a:ext cx="8459658" cy="2380744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4115" indent="0">
              <a:buNone/>
              <a:defRPr sz="6000" b="1"/>
            </a:lvl2pPr>
            <a:lvl3pPr marL="2748229" indent="0">
              <a:buNone/>
              <a:defRPr sz="5400" b="1"/>
            </a:lvl3pPr>
            <a:lvl4pPr marL="4122344" indent="0">
              <a:buNone/>
              <a:defRPr sz="4800" b="1"/>
            </a:lvl4pPr>
            <a:lvl5pPr marL="5496458" indent="0">
              <a:buNone/>
              <a:defRPr sz="4800" b="1"/>
            </a:lvl5pPr>
            <a:lvl6pPr marL="6870573" indent="0">
              <a:buNone/>
              <a:defRPr sz="4800" b="1"/>
            </a:lvl6pPr>
            <a:lvl7pPr marL="8244688" indent="0">
              <a:buNone/>
              <a:defRPr sz="4800" b="1"/>
            </a:lvl7pPr>
            <a:lvl8pPr marL="9618802" indent="0">
              <a:buNone/>
              <a:defRPr sz="4800" b="1"/>
            </a:lvl8pPr>
            <a:lvl9pPr marL="10992917" indent="0">
              <a:buNone/>
              <a:defRPr sz="48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9722298" y="8093354"/>
            <a:ext cx="8459658" cy="14703913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13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28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29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6945" y="1016101"/>
            <a:ext cx="6296567" cy="4324332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82777" y="1016102"/>
            <a:ext cx="10699178" cy="21781169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56945" y="5340435"/>
            <a:ext cx="6296567" cy="17456836"/>
          </a:xfrm>
        </p:spPr>
        <p:txBody>
          <a:bodyPr/>
          <a:lstStyle>
            <a:lvl1pPr marL="0" indent="0">
              <a:buNone/>
              <a:defRPr sz="4200"/>
            </a:lvl1pPr>
            <a:lvl2pPr marL="1374115" indent="0">
              <a:buNone/>
              <a:defRPr sz="3600"/>
            </a:lvl2pPr>
            <a:lvl3pPr marL="2748229" indent="0">
              <a:buNone/>
              <a:defRPr sz="3000"/>
            </a:lvl3pPr>
            <a:lvl4pPr marL="4122344" indent="0">
              <a:buNone/>
              <a:defRPr sz="2700"/>
            </a:lvl4pPr>
            <a:lvl5pPr marL="5496458" indent="0">
              <a:buNone/>
              <a:defRPr sz="2700"/>
            </a:lvl5pPr>
            <a:lvl6pPr marL="6870573" indent="0">
              <a:buNone/>
              <a:defRPr sz="2700"/>
            </a:lvl6pPr>
            <a:lvl7pPr marL="8244688" indent="0">
              <a:buNone/>
              <a:defRPr sz="2700"/>
            </a:lvl7pPr>
            <a:lvl8pPr marL="9618802" indent="0">
              <a:buNone/>
              <a:defRPr sz="2700"/>
            </a:lvl8pPr>
            <a:lvl9pPr marL="10992917" indent="0">
              <a:buNone/>
              <a:defRPr sz="2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73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51358" y="17864456"/>
            <a:ext cx="11483340" cy="2109001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751358" y="2280316"/>
            <a:ext cx="11483340" cy="15312390"/>
          </a:xfrm>
        </p:spPr>
        <p:txBody>
          <a:bodyPr/>
          <a:lstStyle>
            <a:lvl1pPr marL="0" indent="0">
              <a:buNone/>
              <a:defRPr sz="9600"/>
            </a:lvl1pPr>
            <a:lvl2pPr marL="1374115" indent="0">
              <a:buNone/>
              <a:defRPr sz="8400"/>
            </a:lvl2pPr>
            <a:lvl3pPr marL="2748229" indent="0">
              <a:buNone/>
              <a:defRPr sz="7200"/>
            </a:lvl3pPr>
            <a:lvl4pPr marL="4122344" indent="0">
              <a:buNone/>
              <a:defRPr sz="6000"/>
            </a:lvl4pPr>
            <a:lvl5pPr marL="5496458" indent="0">
              <a:buNone/>
              <a:defRPr sz="6000"/>
            </a:lvl5pPr>
            <a:lvl6pPr marL="6870573" indent="0">
              <a:buNone/>
              <a:defRPr sz="6000"/>
            </a:lvl6pPr>
            <a:lvl7pPr marL="8244688" indent="0">
              <a:buNone/>
              <a:defRPr sz="6000"/>
            </a:lvl7pPr>
            <a:lvl8pPr marL="9618802" indent="0">
              <a:buNone/>
              <a:defRPr sz="6000"/>
            </a:lvl8pPr>
            <a:lvl9pPr marL="10992917" indent="0">
              <a:buNone/>
              <a:defRPr sz="6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751358" y="19973457"/>
            <a:ext cx="11483340" cy="2995129"/>
          </a:xfrm>
        </p:spPr>
        <p:txBody>
          <a:bodyPr/>
          <a:lstStyle>
            <a:lvl1pPr marL="0" indent="0">
              <a:buNone/>
              <a:defRPr sz="4200"/>
            </a:lvl1pPr>
            <a:lvl2pPr marL="1374115" indent="0">
              <a:buNone/>
              <a:defRPr sz="3600"/>
            </a:lvl2pPr>
            <a:lvl3pPr marL="2748229" indent="0">
              <a:buNone/>
              <a:defRPr sz="3000"/>
            </a:lvl3pPr>
            <a:lvl4pPr marL="4122344" indent="0">
              <a:buNone/>
              <a:defRPr sz="2700"/>
            </a:lvl4pPr>
            <a:lvl5pPr marL="5496458" indent="0">
              <a:buNone/>
              <a:defRPr sz="2700"/>
            </a:lvl5pPr>
            <a:lvl6pPr marL="6870573" indent="0">
              <a:buNone/>
              <a:defRPr sz="2700"/>
            </a:lvl6pPr>
            <a:lvl7pPr marL="8244688" indent="0">
              <a:buNone/>
              <a:defRPr sz="2700"/>
            </a:lvl7pPr>
            <a:lvl8pPr marL="9618802" indent="0">
              <a:buNone/>
              <a:defRPr sz="2700"/>
            </a:lvl8pPr>
            <a:lvl9pPr marL="10992917" indent="0">
              <a:buNone/>
              <a:defRPr sz="2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77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56945" y="1022009"/>
            <a:ext cx="17225010" cy="4253442"/>
          </a:xfrm>
          <a:prstGeom prst="rect">
            <a:avLst/>
          </a:prstGeom>
        </p:spPr>
        <p:txBody>
          <a:bodyPr vert="horz" lIns="274823" tIns="137411" rIns="274823" bIns="137411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6945" y="5954823"/>
            <a:ext cx="17225010" cy="16842448"/>
          </a:xfrm>
          <a:prstGeom prst="rect">
            <a:avLst/>
          </a:prstGeom>
        </p:spPr>
        <p:txBody>
          <a:bodyPr vert="horz" lIns="274823" tIns="137411" rIns="274823" bIns="137411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56945" y="23653865"/>
            <a:ext cx="4465743" cy="1358737"/>
          </a:xfrm>
          <a:prstGeom prst="rect">
            <a:avLst/>
          </a:prstGeom>
        </p:spPr>
        <p:txBody>
          <a:bodyPr vert="horz" lIns="274823" tIns="137411" rIns="274823" bIns="137411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9FA4B-D514-CE46-8C86-81B9D797ABAE}" type="datetimeFigureOut">
              <a:rPr kumimoji="1" lang="zh-CN" altLang="en-US" smtClean="0"/>
              <a:t>15/8/31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539124" y="23653865"/>
            <a:ext cx="6060652" cy="1358737"/>
          </a:xfrm>
          <a:prstGeom prst="rect">
            <a:avLst/>
          </a:prstGeom>
        </p:spPr>
        <p:txBody>
          <a:bodyPr vert="horz" lIns="274823" tIns="137411" rIns="274823" bIns="137411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3716212" y="23653865"/>
            <a:ext cx="4465743" cy="1358737"/>
          </a:xfrm>
          <a:prstGeom prst="rect">
            <a:avLst/>
          </a:prstGeom>
        </p:spPr>
        <p:txBody>
          <a:bodyPr vert="horz" lIns="274823" tIns="137411" rIns="274823" bIns="137411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D0611-A11F-DD40-A4B2-5A2E91B70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791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74115" rtl="0" eaLnBrk="1" latinLnBrk="0" hangingPunct="1"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0586" indent="-1030586" algn="l" defTabSz="1374115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1pPr>
      <a:lvl2pPr marL="2232936" indent="-858822" algn="l" defTabSz="1374115" rtl="0" eaLnBrk="1" latinLnBrk="0" hangingPunct="1">
        <a:spcBef>
          <a:spcPct val="20000"/>
        </a:spcBef>
        <a:buFont typeface="Arial"/>
        <a:buChar char="–"/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3435287" indent="-687057" algn="l" defTabSz="1374115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4809401" indent="-687057" algn="l" defTabSz="1374115" rtl="0" eaLnBrk="1" latinLnBrk="0" hangingPunct="1">
        <a:spcBef>
          <a:spcPct val="20000"/>
        </a:spcBef>
        <a:buFont typeface="Arial"/>
        <a:buChar char="–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183516" indent="-687057" algn="l" defTabSz="1374115" rtl="0" eaLnBrk="1" latinLnBrk="0" hangingPunct="1">
        <a:spcBef>
          <a:spcPct val="20000"/>
        </a:spcBef>
        <a:buFont typeface="Arial"/>
        <a:buChar char="»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557630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8931745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305860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1679974" indent="-687057" algn="l" defTabSz="1374115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4115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8229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22344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96458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70573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44688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18802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92917" algn="l" defTabSz="1374115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9.JPG"/><Relationship Id="rId13" Type="http://schemas.openxmlformats.org/officeDocument/2006/relationships/image" Target="../media/image10.jpeg"/><Relationship Id="rId14" Type="http://schemas.openxmlformats.org/officeDocument/2006/relationships/image" Target="../media/image11.jpeg"/><Relationship Id="rId15" Type="http://schemas.microsoft.com/office/2007/relationships/hdphoto" Target="../media/hdphoto3.wdp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microsoft.com/office/2007/relationships/hdphoto" Target="../media/hdphoto1.wdp"/><Relationship Id="rId10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G"/><Relationship Id="rId12" Type="http://schemas.openxmlformats.org/officeDocument/2006/relationships/image" Target="../media/image19.png"/><Relationship Id="rId13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空展板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"/>
            <a:ext cx="19138900" cy="25520192"/>
          </a:xfrm>
          <a:prstGeom prst="rect">
            <a:avLst/>
          </a:prstGeom>
        </p:spPr>
      </p:pic>
      <p:pic>
        <p:nvPicPr>
          <p:cNvPr id="50" name="图片 49" descr="i.Center Transparent.png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2" y="10614709"/>
            <a:ext cx="17884596" cy="9929620"/>
          </a:xfrm>
          <a:prstGeom prst="rect">
            <a:avLst/>
          </a:prstGeom>
        </p:spPr>
      </p:pic>
      <p:grpSp>
        <p:nvGrpSpPr>
          <p:cNvPr id="37" name="组 36"/>
          <p:cNvGrpSpPr/>
          <p:nvPr/>
        </p:nvGrpSpPr>
        <p:grpSpPr>
          <a:xfrm>
            <a:off x="1219142" y="669150"/>
            <a:ext cx="5262295" cy="2689436"/>
            <a:chOff x="1059608" y="1374480"/>
            <a:chExt cx="5262295" cy="2689436"/>
          </a:xfrm>
        </p:grpSpPr>
        <p:pic>
          <p:nvPicPr>
            <p:cNvPr id="32" name="图片 31" descr="i.Center 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855" y="1374480"/>
              <a:ext cx="3659800" cy="2031940"/>
            </a:xfrm>
            <a:prstGeom prst="rect">
              <a:avLst/>
            </a:prstGeom>
          </p:spPr>
        </p:pic>
        <p:grpSp>
          <p:nvGrpSpPr>
            <p:cNvPr id="36" name="组 35"/>
            <p:cNvGrpSpPr/>
            <p:nvPr/>
          </p:nvGrpSpPr>
          <p:grpSpPr>
            <a:xfrm>
              <a:off x="1059608" y="3330384"/>
              <a:ext cx="5262295" cy="733532"/>
              <a:chOff x="1350520" y="3308773"/>
              <a:chExt cx="7747827" cy="1080000"/>
            </a:xfrm>
          </p:grpSpPr>
          <p:pic>
            <p:nvPicPr>
              <p:cNvPr id="34" name="图片 33" descr="清华大学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0520" y="3308773"/>
                <a:ext cx="2573087" cy="1080000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3992877" y="3418282"/>
                <a:ext cx="5105470" cy="860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200" dirty="0" smtClean="0">
                    <a:latin typeface="黑体"/>
                    <a:ea typeface="黑体"/>
                    <a:cs typeface="黑体"/>
                  </a:rPr>
                  <a:t>基础工业训练中心</a:t>
                </a:r>
                <a:endParaRPr kumimoji="1" lang="zh-CN" altLang="en-US" sz="3200" dirty="0">
                  <a:latin typeface="黑体"/>
                  <a:ea typeface="黑体"/>
                  <a:cs typeface="黑体"/>
                </a:endParaRPr>
              </a:p>
            </p:txBody>
          </p:sp>
        </p:grpSp>
      </p:grpSp>
      <p:pic>
        <p:nvPicPr>
          <p:cNvPr id="38" name="图片 37" descr="展板5（开放平台）工-0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9" r="61876" b="82858"/>
          <a:stretch/>
        </p:blipFill>
        <p:spPr>
          <a:xfrm>
            <a:off x="0" y="3943271"/>
            <a:ext cx="7296507" cy="610733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577255" y="5609832"/>
            <a:ext cx="18245583" cy="4750887"/>
            <a:chOff x="577255" y="5609832"/>
            <a:chExt cx="18245583" cy="4750887"/>
          </a:xfrm>
        </p:grpSpPr>
        <p:grpSp>
          <p:nvGrpSpPr>
            <p:cNvPr id="8" name="组 7"/>
            <p:cNvGrpSpPr/>
            <p:nvPr/>
          </p:nvGrpSpPr>
          <p:grpSpPr>
            <a:xfrm>
              <a:off x="577255" y="5609832"/>
              <a:ext cx="5557832" cy="4750887"/>
              <a:chOff x="577255" y="5609832"/>
              <a:chExt cx="5557832" cy="4750887"/>
            </a:xfrm>
          </p:grpSpPr>
          <p:grpSp>
            <p:nvGrpSpPr>
              <p:cNvPr id="25" name="组 24"/>
              <p:cNvGrpSpPr/>
              <p:nvPr/>
            </p:nvGrpSpPr>
            <p:grpSpPr>
              <a:xfrm>
                <a:off x="577255" y="5609832"/>
                <a:ext cx="5557832" cy="4320000"/>
                <a:chOff x="2262840" y="7410877"/>
                <a:chExt cx="5557832" cy="4320000"/>
              </a:xfrm>
            </p:grpSpPr>
            <p:pic>
              <p:nvPicPr>
                <p:cNvPr id="23" name="图片 22" descr="DSC_5035.JPG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" r="10475"/>
                <a:stretch/>
              </p:blipFill>
              <p:spPr>
                <a:xfrm>
                  <a:off x="2262840" y="7410877"/>
                  <a:ext cx="4456411" cy="4320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4" name="文本框 23"/>
                <p:cNvSpPr txBox="1"/>
                <p:nvPr/>
              </p:nvSpPr>
              <p:spPr>
                <a:xfrm>
                  <a:off x="6719251" y="8683889"/>
                  <a:ext cx="1101421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4800" dirty="0" smtClean="0">
                      <a:latin typeface="黑体"/>
                      <a:ea typeface="黑体"/>
                      <a:cs typeface="黑体"/>
                    </a:rPr>
                    <a:t>创意激发</a:t>
                  </a:r>
                  <a:endParaRPr kumimoji="1" lang="zh-CN" altLang="en-US" sz="4800" dirty="0">
                    <a:latin typeface="黑体"/>
                    <a:ea typeface="黑体"/>
                    <a:cs typeface="黑体"/>
                  </a:endParaRPr>
                </a:p>
              </p:txBody>
            </p:sp>
          </p:grpSp>
          <p:sp>
            <p:nvSpPr>
              <p:cNvPr id="39" name="文本框 38"/>
              <p:cNvSpPr txBox="1"/>
              <p:nvPr/>
            </p:nvSpPr>
            <p:spPr>
              <a:xfrm>
                <a:off x="907148" y="9929832"/>
                <a:ext cx="38523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Times New Roman"/>
                    <a:ea typeface="黑体"/>
                    <a:cs typeface="Times New Roman"/>
                  </a:rPr>
                  <a:t>产品导向、工种联合工程训练</a:t>
                </a:r>
                <a:endParaRPr kumimoji="1" lang="zh-CN" altLang="en-US" sz="2200" dirty="0">
                  <a:latin typeface="Times New Roman"/>
                  <a:ea typeface="黑体"/>
                  <a:cs typeface="Times New Roman"/>
                </a:endParaRP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6598567" y="5609832"/>
              <a:ext cx="4363380" cy="4750887"/>
              <a:chOff x="6598567" y="5609832"/>
              <a:chExt cx="4363380" cy="4750887"/>
            </a:xfrm>
          </p:grpSpPr>
          <p:grpSp>
            <p:nvGrpSpPr>
              <p:cNvPr id="29" name="组 28"/>
              <p:cNvGrpSpPr/>
              <p:nvPr/>
            </p:nvGrpSpPr>
            <p:grpSpPr>
              <a:xfrm>
                <a:off x="6598567" y="5609832"/>
                <a:ext cx="4363380" cy="4320000"/>
                <a:chOff x="7593426" y="6671984"/>
                <a:chExt cx="4363380" cy="4320000"/>
              </a:xfrm>
            </p:grpSpPr>
            <p:pic>
              <p:nvPicPr>
                <p:cNvPr id="26" name="图片 25" descr="IMG_3353.JP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3426" y="6671984"/>
                  <a:ext cx="3240000" cy="4320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7" name="文本框 26"/>
                <p:cNvSpPr txBox="1"/>
                <p:nvPr/>
              </p:nvSpPr>
              <p:spPr>
                <a:xfrm>
                  <a:off x="10833426" y="7944996"/>
                  <a:ext cx="1123380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4800" dirty="0" smtClean="0">
                      <a:latin typeface="黑体"/>
                      <a:ea typeface="黑体"/>
                      <a:cs typeface="黑体"/>
                    </a:rPr>
                    <a:t>创新实现</a:t>
                  </a:r>
                  <a:endParaRPr kumimoji="1" lang="zh-CN" altLang="en-US" sz="4800" dirty="0">
                    <a:latin typeface="黑体"/>
                    <a:ea typeface="黑体"/>
                    <a:cs typeface="黑体"/>
                  </a:endParaRPr>
                </a:p>
              </p:txBody>
            </p:sp>
          </p:grpSp>
          <p:sp>
            <p:nvSpPr>
              <p:cNvPr id="40" name="文本框 39"/>
              <p:cNvSpPr txBox="1"/>
              <p:nvPr/>
            </p:nvSpPr>
            <p:spPr>
              <a:xfrm>
                <a:off x="6863929" y="9929832"/>
                <a:ext cx="24416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中美青年创客大赛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11406095" y="5609832"/>
              <a:ext cx="7416743" cy="4750887"/>
              <a:chOff x="11406095" y="5609832"/>
              <a:chExt cx="7416743" cy="4750887"/>
            </a:xfrm>
          </p:grpSpPr>
          <p:grpSp>
            <p:nvGrpSpPr>
              <p:cNvPr id="31" name="组 30"/>
              <p:cNvGrpSpPr/>
              <p:nvPr/>
            </p:nvGrpSpPr>
            <p:grpSpPr>
              <a:xfrm>
                <a:off x="11406095" y="5609832"/>
                <a:ext cx="7416743" cy="4320000"/>
                <a:chOff x="11406095" y="6671984"/>
                <a:chExt cx="7416743" cy="4320000"/>
              </a:xfrm>
            </p:grpSpPr>
            <p:pic>
              <p:nvPicPr>
                <p:cNvPr id="28" name="图片 27" descr="1_紫晶立方大合影.jpg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326" t="24328" r="13938"/>
                <a:stretch/>
              </p:blipFill>
              <p:spPr>
                <a:xfrm>
                  <a:off x="11406095" y="6671984"/>
                  <a:ext cx="6315322" cy="4320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30" name="文本框 29"/>
                <p:cNvSpPr txBox="1"/>
                <p:nvPr/>
              </p:nvSpPr>
              <p:spPr>
                <a:xfrm>
                  <a:off x="17721417" y="7944996"/>
                  <a:ext cx="1101421" cy="3046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4800" dirty="0" smtClean="0">
                      <a:latin typeface="黑体"/>
                      <a:ea typeface="黑体"/>
                      <a:cs typeface="黑体"/>
                    </a:rPr>
                    <a:t>创业孵化</a:t>
                  </a:r>
                  <a:endParaRPr kumimoji="1" lang="zh-CN" altLang="en-US" sz="4800" dirty="0">
                    <a:latin typeface="黑体"/>
                    <a:ea typeface="黑体"/>
                    <a:cs typeface="黑体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11828819" y="9929832"/>
                <a:ext cx="38523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紫晶立方（</a:t>
                </a:r>
                <a:r>
                  <a:rPr kumimoji="1" lang="en-US" altLang="zh-CN" sz="2200" dirty="0" smtClean="0">
                    <a:latin typeface="黑体"/>
                    <a:ea typeface="黑体"/>
                    <a:cs typeface="黑体"/>
                  </a:rPr>
                  <a:t>3D</a:t>
                </a: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打印）创业团队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</p:grpSp>
      <p:grpSp>
        <p:nvGrpSpPr>
          <p:cNvPr id="17" name="组 16"/>
          <p:cNvGrpSpPr/>
          <p:nvPr/>
        </p:nvGrpSpPr>
        <p:grpSpPr>
          <a:xfrm>
            <a:off x="577255" y="13298924"/>
            <a:ext cx="17144162" cy="4757878"/>
            <a:chOff x="577255" y="12998754"/>
            <a:chExt cx="17144162" cy="4757878"/>
          </a:xfrm>
        </p:grpSpPr>
        <p:grpSp>
          <p:nvGrpSpPr>
            <p:cNvPr id="12" name="组 11"/>
            <p:cNvGrpSpPr/>
            <p:nvPr/>
          </p:nvGrpSpPr>
          <p:grpSpPr>
            <a:xfrm>
              <a:off x="577255" y="12998754"/>
              <a:ext cx="6471394" cy="4750887"/>
              <a:chOff x="577255" y="12998754"/>
              <a:chExt cx="6471394" cy="4750887"/>
            </a:xfrm>
          </p:grpSpPr>
          <p:grpSp>
            <p:nvGrpSpPr>
              <p:cNvPr id="6" name="组 5"/>
              <p:cNvGrpSpPr>
                <a:grpSpLocks noChangeAspect="1"/>
              </p:cNvGrpSpPr>
              <p:nvPr/>
            </p:nvGrpSpPr>
            <p:grpSpPr>
              <a:xfrm>
                <a:off x="577255" y="12998754"/>
                <a:ext cx="6471394" cy="4320000"/>
                <a:chOff x="802132" y="2700144"/>
                <a:chExt cx="18336768" cy="12240768"/>
              </a:xfrm>
            </p:grpSpPr>
            <p:pic>
              <p:nvPicPr>
                <p:cNvPr id="4" name="图片 3" descr="DSC_0226.JPG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132" y="2700144"/>
                  <a:ext cx="18336768" cy="12240768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5" name="矩形 4"/>
                <p:cNvSpPr/>
                <p:nvPr/>
              </p:nvSpPr>
              <p:spPr>
                <a:xfrm rot="21420000">
                  <a:off x="14440912" y="13142667"/>
                  <a:ext cx="456189" cy="40759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D70F24"/>
                    </a:gs>
                    <a:gs pos="100000">
                      <a:srgbClr val="8F1324"/>
                    </a:gs>
                    <a:gs pos="91000">
                      <a:srgbClr val="8F1324"/>
                    </a:gs>
                    <a:gs pos="39000">
                      <a:srgbClr val="D1182B"/>
                    </a:gs>
                  </a:gsLst>
                  <a:lin ang="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" name="文本框 6"/>
              <p:cNvSpPr txBox="1"/>
              <p:nvPr/>
            </p:nvSpPr>
            <p:spPr>
              <a:xfrm>
                <a:off x="907148" y="17318754"/>
                <a:ext cx="49808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工业系统控制（汽车装配线）实验课程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8382240" y="12998754"/>
              <a:ext cx="3251945" cy="4750887"/>
              <a:chOff x="7710002" y="12998754"/>
              <a:chExt cx="3251945" cy="4750887"/>
            </a:xfrm>
          </p:grpSpPr>
          <p:pic>
            <p:nvPicPr>
              <p:cNvPr id="3" name="图片 2" descr="DSC_3885.JPG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75" r="34428"/>
              <a:stretch/>
            </p:blipFill>
            <p:spPr>
              <a:xfrm>
                <a:off x="7710002" y="12998754"/>
                <a:ext cx="3251945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3" name="文本框 32"/>
              <p:cNvSpPr txBox="1"/>
              <p:nvPr/>
            </p:nvSpPr>
            <p:spPr>
              <a:xfrm>
                <a:off x="7926573" y="17318754"/>
                <a:ext cx="187743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无碳小车大赛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12967775" y="12998754"/>
              <a:ext cx="4753642" cy="4757878"/>
              <a:chOff x="12967775" y="12998754"/>
              <a:chExt cx="4753642" cy="4757878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13262524" y="17325745"/>
                <a:ext cx="41344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幻腾智能（智慧家居）创业团队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  <p:pic>
            <p:nvPicPr>
              <p:cNvPr id="43" name="Picture 2" descr="IMG_2581.jpg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8" r="13348"/>
              <a:stretch/>
            </p:blipFill>
            <p:spPr bwMode="auto">
              <a:xfrm>
                <a:off x="12967775" y="12998754"/>
                <a:ext cx="4753642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/>
            </p:spPr>
          </p:pic>
        </p:grpSp>
      </p:grpSp>
      <p:grpSp>
        <p:nvGrpSpPr>
          <p:cNvPr id="22" name="组 21"/>
          <p:cNvGrpSpPr/>
          <p:nvPr/>
        </p:nvGrpSpPr>
        <p:grpSpPr>
          <a:xfrm>
            <a:off x="577255" y="18543086"/>
            <a:ext cx="17144162" cy="4750887"/>
            <a:chOff x="577255" y="18543086"/>
            <a:chExt cx="17144162" cy="4750887"/>
          </a:xfrm>
        </p:grpSpPr>
        <p:grpSp>
          <p:nvGrpSpPr>
            <p:cNvPr id="19" name="组 18"/>
            <p:cNvGrpSpPr/>
            <p:nvPr/>
          </p:nvGrpSpPr>
          <p:grpSpPr>
            <a:xfrm>
              <a:off x="577255" y="18543086"/>
              <a:ext cx="8020148" cy="4750887"/>
              <a:chOff x="577255" y="18543086"/>
              <a:chExt cx="8020148" cy="4750887"/>
            </a:xfrm>
          </p:grpSpPr>
          <p:pic>
            <p:nvPicPr>
              <p:cNvPr id="14" name="图片 13" descr="P15041115041300.jpg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41"/>
              <a:stretch/>
            </p:blipFill>
            <p:spPr>
              <a:xfrm>
                <a:off x="577255" y="18543086"/>
                <a:ext cx="8020148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44" name="文本框 43"/>
              <p:cNvSpPr txBox="1"/>
              <p:nvPr/>
            </p:nvSpPr>
            <p:spPr>
              <a:xfrm>
                <a:off x="1059548" y="22863086"/>
                <a:ext cx="24416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工程文化素质课程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10041417" y="18543086"/>
              <a:ext cx="7680000" cy="4750887"/>
              <a:chOff x="10041417" y="18543086"/>
              <a:chExt cx="7680000" cy="475088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0387541" y="22863086"/>
                <a:ext cx="639149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kumimoji="1" lang="zh-CN" altLang="en-US" sz="2200" dirty="0" smtClean="0">
                    <a:latin typeface="黑体"/>
                    <a:ea typeface="黑体"/>
                    <a:cs typeface="黑体"/>
                  </a:rPr>
                  <a:t>清华大学</a:t>
                </a:r>
                <a:r>
                  <a:rPr kumimoji="1" lang="en-US" altLang="zh-CN" sz="2200" dirty="0" smtClean="0">
                    <a:latin typeface="黑体"/>
                    <a:ea typeface="黑体"/>
                    <a:cs typeface="黑体"/>
                  </a:rPr>
                  <a:t>i.Center</a:t>
                </a:r>
                <a:r>
                  <a:rPr kumimoji="1" lang="zh-CN" altLang="en-US" sz="2200" smtClean="0">
                    <a:latin typeface="黑体"/>
                    <a:ea typeface="黑体"/>
                    <a:cs typeface="黑体"/>
                  </a:rPr>
                  <a:t>创业团队央视专题报道拍摄现场</a:t>
                </a:r>
                <a:endParaRPr kumimoji="1" lang="zh-CN" altLang="en-US" sz="2200" dirty="0">
                  <a:latin typeface="黑体"/>
                  <a:ea typeface="黑体"/>
                  <a:cs typeface="黑体"/>
                </a:endParaRPr>
              </a:p>
            </p:txBody>
          </p:sp>
          <p:pic>
            <p:nvPicPr>
              <p:cNvPr id="16" name="图片 15" descr="幻腾智能.jp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1417" y="18543086"/>
                <a:ext cx="7680000" cy="432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  <p:sp>
        <p:nvSpPr>
          <p:cNvPr id="46" name="文本框 45"/>
          <p:cNvSpPr txBox="1"/>
          <p:nvPr/>
        </p:nvSpPr>
        <p:spPr>
          <a:xfrm>
            <a:off x="577255" y="10645464"/>
            <a:ext cx="5032147" cy="21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3600" dirty="0" smtClean="0">
                <a:latin typeface="黑体"/>
                <a:ea typeface="黑体"/>
                <a:cs typeface="黑体"/>
              </a:rPr>
              <a:t>OBE</a:t>
            </a: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成果为导向课程设计</a:t>
            </a:r>
            <a:endParaRPr kumimoji="1" lang="en-US" altLang="zh-CN" sz="36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激发学生潜力</a:t>
            </a:r>
            <a:endParaRPr kumimoji="1" lang="en-US" altLang="zh-CN" sz="28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培养创新意识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518120" y="10645464"/>
            <a:ext cx="3954929" cy="21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讲座、沙龙、竞赛</a:t>
            </a:r>
            <a:endParaRPr kumimoji="1" lang="en-US" altLang="zh-CN" sz="36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训练创新能力</a:t>
            </a:r>
            <a:endParaRPr kumimoji="1" lang="en-US" altLang="zh-CN" sz="28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树立价值观念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3381767" y="10645464"/>
            <a:ext cx="4339650" cy="2180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科技孵化与工程咨询</a:t>
            </a:r>
            <a:endParaRPr kumimoji="1" lang="en-US" altLang="zh-CN" sz="36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强化产品优势</a:t>
            </a:r>
            <a:endParaRPr kumimoji="1" lang="en-US" altLang="zh-CN" sz="2800" dirty="0" smtClean="0">
              <a:latin typeface="黑体"/>
              <a:ea typeface="黑体"/>
              <a:cs typeface="黑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800" dirty="0" smtClean="0">
                <a:latin typeface="黑体"/>
                <a:ea typeface="黑体"/>
                <a:cs typeface="黑体"/>
              </a:rPr>
              <a:t>助推团队启航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11621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空展板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" y="458"/>
            <a:ext cx="19138900" cy="25520192"/>
          </a:xfrm>
          <a:prstGeom prst="rect">
            <a:avLst/>
          </a:prstGeom>
        </p:spPr>
      </p:pic>
      <p:pic>
        <p:nvPicPr>
          <p:cNvPr id="50" name="图片 49" descr="i.Center Transparent.png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2" y="10614709"/>
            <a:ext cx="17884596" cy="9929620"/>
          </a:xfrm>
          <a:prstGeom prst="rect">
            <a:avLst/>
          </a:prstGeom>
        </p:spPr>
      </p:pic>
      <p:grpSp>
        <p:nvGrpSpPr>
          <p:cNvPr id="37" name="组 36"/>
          <p:cNvGrpSpPr/>
          <p:nvPr/>
        </p:nvGrpSpPr>
        <p:grpSpPr>
          <a:xfrm>
            <a:off x="1219142" y="669150"/>
            <a:ext cx="5262295" cy="2689436"/>
            <a:chOff x="1059608" y="1374480"/>
            <a:chExt cx="5262295" cy="2689436"/>
          </a:xfrm>
        </p:grpSpPr>
        <p:pic>
          <p:nvPicPr>
            <p:cNvPr id="32" name="图片 31" descr="i.Center 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855" y="1374480"/>
              <a:ext cx="3659800" cy="2031940"/>
            </a:xfrm>
            <a:prstGeom prst="rect">
              <a:avLst/>
            </a:prstGeom>
          </p:spPr>
        </p:pic>
        <p:grpSp>
          <p:nvGrpSpPr>
            <p:cNvPr id="36" name="组 35"/>
            <p:cNvGrpSpPr/>
            <p:nvPr/>
          </p:nvGrpSpPr>
          <p:grpSpPr>
            <a:xfrm>
              <a:off x="1059608" y="3330384"/>
              <a:ext cx="5262295" cy="733532"/>
              <a:chOff x="1350520" y="3308773"/>
              <a:chExt cx="7747827" cy="1080000"/>
            </a:xfrm>
          </p:grpSpPr>
          <p:pic>
            <p:nvPicPr>
              <p:cNvPr id="34" name="图片 33" descr="清华大学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0520" y="3308773"/>
                <a:ext cx="2573087" cy="1080000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3992877" y="3418282"/>
                <a:ext cx="5105470" cy="860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200" dirty="0" smtClean="0">
                    <a:latin typeface="黑体"/>
                    <a:ea typeface="黑体"/>
                    <a:cs typeface="黑体"/>
                  </a:rPr>
                  <a:t>基础工业训练中心</a:t>
                </a:r>
                <a:endParaRPr kumimoji="1" lang="zh-CN" altLang="en-US" sz="3200" dirty="0">
                  <a:latin typeface="黑体"/>
                  <a:ea typeface="黑体"/>
                  <a:cs typeface="黑体"/>
                </a:endParaRPr>
              </a:p>
            </p:txBody>
          </p:sp>
        </p:grpSp>
      </p:grpSp>
      <p:pic>
        <p:nvPicPr>
          <p:cNvPr id="38" name="图片 37" descr="展板5（开放平台）工-0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9" r="61876" b="82858"/>
          <a:stretch/>
        </p:blipFill>
        <p:spPr>
          <a:xfrm>
            <a:off x="0" y="3943271"/>
            <a:ext cx="7296507" cy="610733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059548" y="12883041"/>
            <a:ext cx="1117769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李克强总理对创客活动给予肯定，并勉励在校学生创客</a:t>
            </a:r>
            <a:endParaRPr kumimoji="1" lang="zh-CN" altLang="en-US" sz="2800" dirty="0">
              <a:latin typeface="黑体"/>
              <a:ea typeface="黑体"/>
              <a:cs typeface="黑体"/>
            </a:endParaRPr>
          </a:p>
        </p:txBody>
      </p:sp>
      <p:pic>
        <p:nvPicPr>
          <p:cNvPr id="2" name="图片 1" descr="总理回信-彩 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8" y="5300796"/>
            <a:ext cx="5364000" cy="758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 descr="总理回信-彩 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38" y="5300796"/>
            <a:ext cx="5364000" cy="758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8" name="组 57"/>
          <p:cNvGrpSpPr/>
          <p:nvPr/>
        </p:nvGrpSpPr>
        <p:grpSpPr>
          <a:xfrm>
            <a:off x="1059548" y="15044939"/>
            <a:ext cx="4860000" cy="3653669"/>
            <a:chOff x="13141784" y="5300796"/>
            <a:chExt cx="4860000" cy="3653669"/>
          </a:xfrm>
        </p:grpSpPr>
        <p:sp>
          <p:nvSpPr>
            <p:cNvPr id="45" name="文本框 44"/>
            <p:cNvSpPr txBox="1"/>
            <p:nvPr/>
          </p:nvSpPr>
          <p:spPr>
            <a:xfrm>
              <a:off x="13141784" y="8528707"/>
              <a:ext cx="4801314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“创客教父”</a:t>
              </a:r>
              <a:r>
                <a:rPr kumimoji="1" lang="en-US" altLang="zh-CN" sz="2000" dirty="0" smtClean="0">
                  <a:latin typeface="Gill Sans"/>
                  <a:ea typeface="黑体"/>
                  <a:cs typeface="Gill Sans"/>
                </a:rPr>
                <a:t>Mitch Altman</a:t>
              </a: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在清华创客日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  <p:pic>
          <p:nvPicPr>
            <p:cNvPr id="52" name="图片 51" descr="DSC_3101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784" y="5300796"/>
              <a:ext cx="4860000" cy="32279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7" name="组 56"/>
          <p:cNvGrpSpPr/>
          <p:nvPr/>
        </p:nvGrpSpPr>
        <p:grpSpPr>
          <a:xfrm>
            <a:off x="13141784" y="5300796"/>
            <a:ext cx="4860000" cy="3566670"/>
            <a:chOff x="1059548" y="14447689"/>
            <a:chExt cx="4860000" cy="3566670"/>
          </a:xfrm>
        </p:grpSpPr>
        <p:sp>
          <p:nvSpPr>
            <p:cNvPr id="44" name="文本框 43"/>
            <p:cNvSpPr txBox="1"/>
            <p:nvPr/>
          </p:nvSpPr>
          <p:spPr>
            <a:xfrm>
              <a:off x="1059548" y="17588601"/>
              <a:ext cx="3262432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黑体"/>
                  <a:ea typeface="黑体"/>
                  <a:cs typeface="黑体"/>
                </a:rPr>
                <a:t>创客教育基地联盟揭牌成立</a:t>
              </a:r>
              <a:endParaRPr kumimoji="1" lang="zh-CN" altLang="en-US" sz="2000" dirty="0">
                <a:latin typeface="黑体"/>
                <a:ea typeface="黑体"/>
                <a:cs typeface="黑体"/>
              </a:endParaRPr>
            </a:p>
          </p:txBody>
        </p:sp>
        <p:pic>
          <p:nvPicPr>
            <p:cNvPr id="56" name="图片 55" descr="DSC_6230.JP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4" t="18253" r="13165" b="4904"/>
            <a:stretch/>
          </p:blipFill>
          <p:spPr>
            <a:xfrm>
              <a:off x="1059548" y="14447689"/>
              <a:ext cx="4860000" cy="31409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59" name="文本框 58"/>
          <p:cNvSpPr txBox="1"/>
          <p:nvPr/>
        </p:nvSpPr>
        <p:spPr>
          <a:xfrm>
            <a:off x="7106876" y="13958025"/>
            <a:ext cx="10836222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高校工程训练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基地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，</a:t>
            </a:r>
            <a:endParaRPr kumimoji="1" lang="en-US" altLang="zh-CN" sz="6600" dirty="0" smtClean="0">
              <a:latin typeface="华文新魏"/>
              <a:ea typeface="华文新魏"/>
              <a:cs typeface="华文新魏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6600" dirty="0">
                <a:latin typeface="华文新魏"/>
                <a:ea typeface="华文新魏"/>
                <a:cs typeface="华文新魏"/>
              </a:rPr>
              <a:t>	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是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天然的创客空间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；</a:t>
            </a:r>
            <a:endParaRPr kumimoji="1" lang="en-US" altLang="zh-CN" sz="6600" dirty="0" smtClean="0">
              <a:latin typeface="华文新魏"/>
              <a:ea typeface="华文新魏"/>
              <a:cs typeface="华文新魏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6600" dirty="0" smtClean="0">
                <a:latin typeface="华文新魏"/>
                <a:ea typeface="华文新魏"/>
                <a:cs typeface="华文新魏"/>
              </a:rPr>
              <a:t>		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是梦想实现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家的乐园</a:t>
            </a:r>
            <a:r>
              <a:rPr kumimoji="1" lang="zh-CN" altLang="en-US" sz="6600" dirty="0" smtClean="0">
                <a:latin typeface="华文新魏"/>
                <a:ea typeface="华文新魏"/>
                <a:cs typeface="华文新魏"/>
              </a:rPr>
              <a:t>！</a:t>
            </a:r>
            <a:endParaRPr kumimoji="1" lang="zh-CN" altLang="en-US" sz="6600" dirty="0">
              <a:latin typeface="华文新魏"/>
              <a:ea typeface="华文新魏"/>
              <a:cs typeface="华文新魏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3141784" y="9244432"/>
            <a:ext cx="4860000" cy="4070758"/>
            <a:chOff x="13141784" y="9244432"/>
            <a:chExt cx="4860000" cy="4070758"/>
          </a:xfrm>
        </p:grpSpPr>
        <p:sp>
          <p:nvSpPr>
            <p:cNvPr id="54" name="文本框 53"/>
            <p:cNvSpPr txBox="1"/>
            <p:nvPr/>
          </p:nvSpPr>
          <p:spPr>
            <a:xfrm>
              <a:off x="13141784" y="12889432"/>
              <a:ext cx="4801314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创客教育基地联盟深圳论坛、深圳创客周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  <p:pic>
          <p:nvPicPr>
            <p:cNvPr id="3" name="图片 2" descr="CIMG1833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41784" y="9244432"/>
              <a:ext cx="4860000" cy="3645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" name="组 7"/>
          <p:cNvGrpSpPr/>
          <p:nvPr/>
        </p:nvGrpSpPr>
        <p:grpSpPr>
          <a:xfrm>
            <a:off x="1060862" y="19376541"/>
            <a:ext cx="5458288" cy="4058101"/>
            <a:chOff x="1060862" y="19834642"/>
            <a:chExt cx="5458288" cy="4058101"/>
          </a:xfrm>
        </p:grpSpPr>
        <p:pic>
          <p:nvPicPr>
            <p:cNvPr id="5" name="图片 4" descr="CIMG1877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" b="6030"/>
            <a:stretch/>
          </p:blipFill>
          <p:spPr>
            <a:xfrm>
              <a:off x="1060862" y="19834642"/>
              <a:ext cx="5458288" cy="360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6" name="文本框 25"/>
            <p:cNvSpPr txBox="1"/>
            <p:nvPr/>
          </p:nvSpPr>
          <p:spPr>
            <a:xfrm>
              <a:off x="1060862" y="23466985"/>
              <a:ext cx="3005951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创客教育基地联盟理事会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7091540" y="19376542"/>
            <a:ext cx="5494731" cy="4058100"/>
            <a:chOff x="7986507" y="19834643"/>
            <a:chExt cx="5494731" cy="4058100"/>
          </a:xfrm>
        </p:grpSpPr>
        <p:pic>
          <p:nvPicPr>
            <p:cNvPr id="6" name="图片 5" descr="国际驻校创客座谈.pn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1" r="7531"/>
            <a:stretch/>
          </p:blipFill>
          <p:spPr>
            <a:xfrm>
              <a:off x="8045238" y="19834643"/>
              <a:ext cx="5436000" cy="360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8" name="文本框 27"/>
            <p:cNvSpPr txBox="1"/>
            <p:nvPr/>
          </p:nvSpPr>
          <p:spPr>
            <a:xfrm>
              <a:off x="7986507" y="23466985"/>
              <a:ext cx="2274982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驻校创客导师计划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158661" y="19376542"/>
            <a:ext cx="4982905" cy="4058100"/>
            <a:chOff x="13668625" y="19376542"/>
            <a:chExt cx="4982905" cy="4058100"/>
          </a:xfrm>
        </p:grpSpPr>
        <p:sp>
          <p:nvSpPr>
            <p:cNvPr id="30" name="文本框 29"/>
            <p:cNvSpPr txBox="1"/>
            <p:nvPr/>
          </p:nvSpPr>
          <p:spPr>
            <a:xfrm>
              <a:off x="13668625" y="23008884"/>
              <a:ext cx="4982905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联盟创客导师训练营</a:t>
              </a:r>
              <a:r>
                <a:rPr kumimoji="1" lang="en-US" altLang="zh-CN" sz="2000" dirty="0" smtClean="0">
                  <a:latin typeface="Gill Sans"/>
                  <a:ea typeface="黑体"/>
                  <a:cs typeface="Gill Sans"/>
                </a:rPr>
                <a:t>——XLP</a:t>
              </a:r>
              <a:r>
                <a:rPr kumimoji="1" lang="zh-CN" altLang="en-US" sz="2000" dirty="0" smtClean="0">
                  <a:latin typeface="Gill Sans"/>
                  <a:ea typeface="黑体"/>
                  <a:cs typeface="Gill Sans"/>
                </a:rPr>
                <a:t>极限学习过程</a:t>
              </a:r>
              <a:endParaRPr kumimoji="1" lang="zh-CN" altLang="en-US" sz="2000" dirty="0">
                <a:latin typeface="Gill Sans"/>
                <a:ea typeface="黑体"/>
                <a:cs typeface="Gill Sans"/>
              </a:endParaRPr>
            </a:p>
          </p:txBody>
        </p:sp>
        <p:pic>
          <p:nvPicPr>
            <p:cNvPr id="9" name="图片 8" descr="IMG_254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8625" y="19376542"/>
              <a:ext cx="4843123" cy="36323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5562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96</Words>
  <Application>Microsoft Macintosh PowerPoint</Application>
  <PresentationFormat>自定义</PresentationFormat>
  <Paragraphs>32</Paragraphs>
  <Slides>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3" baseType="lpstr">
      <vt:lpstr>Office 主题</vt:lpstr>
      <vt:lpstr>PowerPoint 演示文稿</vt:lpstr>
      <vt:lpstr>PowerPoint 演示文稿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媒体工作室 i.Center</dc:creator>
  <cp:lastModifiedBy>媒体工作室 i.Center</cp:lastModifiedBy>
  <cp:revision>47</cp:revision>
  <dcterms:created xsi:type="dcterms:W3CDTF">2015-08-25T23:37:45Z</dcterms:created>
  <dcterms:modified xsi:type="dcterms:W3CDTF">2015-08-31T11:48:21Z</dcterms:modified>
</cp:coreProperties>
</file>